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300" r:id="rId4"/>
    <p:sldId id="301" r:id="rId5"/>
    <p:sldId id="302" r:id="rId6"/>
    <p:sldId id="258" r:id="rId7"/>
    <p:sldId id="289" r:id="rId8"/>
    <p:sldId id="290" r:id="rId9"/>
    <p:sldId id="278" r:id="rId10"/>
    <p:sldId id="299" r:id="rId11"/>
    <p:sldId id="292" r:id="rId12"/>
    <p:sldId id="293" r:id="rId13"/>
    <p:sldId id="294" r:id="rId14"/>
    <p:sldId id="295" r:id="rId15"/>
    <p:sldId id="297" r:id="rId16"/>
    <p:sldId id="298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6FE7D-0B83-B4E1-3131-3FB6E9F56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5DF8B8-3355-6F5F-A8AB-CA28A1351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BBA5E1-02B4-15E1-CFCC-8BBBA6C4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0D7D6C-0232-E73A-BCD8-F040344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2A6E28-F17D-3EDC-228C-AEAEE715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67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070372-E052-1CC7-D013-781CEE02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7EAFFC-9E6C-C072-A45B-D36E9DBB1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530305-AEF4-094C-208E-48F3DF7B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AE2734-BDC0-BDEA-C5A6-F4A5E3BA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F7E5DC-EBC9-9AA7-10F6-BB7C11D4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2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77179E-A066-3874-9684-00F6B7C43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84C12F-C784-C20F-6BB0-42FF97283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20DC21-7F87-4C77-C493-9153B679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FC04D4-5491-6059-B59D-D52A4C82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710387-59AD-4B9B-4A11-C75FCD8C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5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F94AC2-A58E-B2B3-394D-14EEE377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E1715-E322-6201-CD1D-0088E85A4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E6D504-CF2D-F2A2-5A84-FA6D0A9F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5C8262-720B-1EB4-F3FA-7DE4852E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518410-06F6-D46C-7782-DEA6EF82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05B01C-02DE-FDFC-DD8B-497B3D73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76EEF2-227A-984C-481D-83213FE69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F4FE1F-5741-AA95-F1B6-FD880F92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F5F8C6-7B4A-57C7-55F4-4D7660FD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38516E-691B-9290-4531-7C8DC87F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94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E95A9-E8B3-59DB-DA3A-69A1479A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1181FF-9E6D-C2DB-0BB0-48A65516B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0B3D36-8502-6EFB-CE0F-AA9840619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A9758F-8E44-E504-5784-5502CF42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2F7437-1A66-6BA7-BF79-C3F44D8E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542D12-2CF6-5D32-B1EA-8BE52C7D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9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E08E1E-05EA-95EB-BF74-851BE843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722745-A07A-F027-B0FA-85F068AF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024B37-36C6-4984-B592-4F051DD37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D17D4F0-E4CA-52CA-37E4-1FCF0BEB4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AD4775-1F0B-8885-C222-691E6929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716A59-C72A-AE86-6D11-1D5F2ED6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8587DD-1EB9-CF6E-1CE6-9F32B7ED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FCF88B-C5EB-3514-A54E-E1FE6E51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54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B63383-B49E-43F0-1A72-DB85C8FD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B25E51-783B-EC89-826A-6B422F9F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744C21-EBC8-2088-5FAB-DB3629F3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421DA8-B788-1303-17FC-1DC65E62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1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82CB3E-3A3E-A530-BBB9-F80787D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20766D-4B45-6545-7005-1C7EBE9F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315E41-CFF0-D58A-D103-E1C228F7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55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5E03BD-AE57-440D-E70F-C6BB6174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AC484-9661-2521-1847-D2ADE716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AEF0F4-F6B4-F367-7438-7D91C20E0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FF33AE-C827-F562-A8B1-BF48DAD5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6729D1-11F9-B2E4-8F0B-B2088423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4D4940-689A-AEC8-4CF0-E5491EF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5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DED129-9990-FB0D-9523-8DE842EB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C4CF4F-26B0-A7E8-FC33-32AF0767C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6EFEAE-4C67-27BE-DC2F-1B8B911C5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977B81-38AC-A89A-B52C-DC1FFD01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058B05-E03E-0130-C503-6DA52C26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1A0FBC-519F-A46A-98C9-005E2A26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92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B76399-2E35-F30B-30AC-915EFD47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9D88CC-D5DD-B7EC-42F6-12FBF452B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BF7853-9635-0B15-989C-E0955DA7E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EED3-1608-4954-8C34-31EAF46EE0D2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E133D-6830-C4D3-98D7-D8F063AFB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8F3BC8-62CA-20C8-6503-0C02B5095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5F07-DF07-43B4-AD31-0054A55DE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558D445-3271-AD86-5E43-B5453569D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650" y="3039100"/>
            <a:ext cx="9943148" cy="77046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sz="4400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日本自治集団　</a:t>
            </a:r>
            <a:r>
              <a:rPr lang="ja-JP" altLang="en-US" sz="4400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第三回総会　農食健康部会</a:t>
            </a:r>
            <a:endParaRPr kumimoji="1" lang="ja-JP" altLang="en-US" sz="4400" dirty="0">
              <a:latin typeface="源真ゴシックP Heavy" panose="020B0702020203020207" pitchFamily="50" charset="-128"/>
              <a:ea typeface="源真ゴシックP Heavy" panose="020B0702020203020207" pitchFamily="50" charset="-128"/>
              <a:cs typeface="源真ゴシックP Heavy" panose="020B0702020203020207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7E3654-93E9-D63A-8E6F-EE86A6C223F6}"/>
              </a:ext>
            </a:extLst>
          </p:cNvPr>
          <p:cNvSpPr/>
          <p:nvPr/>
        </p:nvSpPr>
        <p:spPr>
          <a:xfrm>
            <a:off x="130629" y="149290"/>
            <a:ext cx="11915191" cy="6550089"/>
          </a:xfrm>
          <a:prstGeom prst="rect">
            <a:avLst/>
          </a:prstGeom>
          <a:noFill/>
          <a:ln w="323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36ADB"/>
              </a:solidFill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4FF0B0CD-C83C-489E-52EE-41A77C254BEB}"/>
              </a:ext>
            </a:extLst>
          </p:cNvPr>
          <p:cNvSpPr txBox="1">
            <a:spLocks/>
          </p:cNvSpPr>
          <p:nvPr/>
        </p:nvSpPr>
        <p:spPr>
          <a:xfrm>
            <a:off x="1514584" y="4659777"/>
            <a:ext cx="9943148" cy="204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solidFill>
                  <a:srgbClr val="036ADB"/>
                </a:solidFill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　　　　　　　　　　　　　　　　　　　　</a:t>
            </a:r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日時：令和</a:t>
            </a:r>
            <a:r>
              <a:rPr lang="en-US" altLang="ja-JP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5</a:t>
            </a:r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年</a:t>
            </a:r>
            <a:r>
              <a:rPr lang="en-US" altLang="ja-JP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12</a:t>
            </a:r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月</a:t>
            </a:r>
            <a:r>
              <a:rPr lang="en-US" altLang="ja-JP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9</a:t>
            </a:r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日</a:t>
            </a:r>
            <a:endParaRPr lang="en-US" altLang="ja-JP" dirty="0">
              <a:latin typeface="源真ゴシックP Heavy" panose="020B0702020203020207" pitchFamily="50" charset="-128"/>
              <a:ea typeface="源真ゴシックP Heavy" panose="020B0702020203020207" pitchFamily="50" charset="-128"/>
              <a:cs typeface="源真ゴシックP Heavy" panose="020B0702020203020207" pitchFamily="50" charset="-128"/>
            </a:endParaRPr>
          </a:p>
          <a:p>
            <a:pPr algn="l"/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　　　　　　　　　　　　　　　　　　　　場所：ウインクあいち</a:t>
            </a:r>
            <a:endParaRPr lang="en-US" altLang="ja-JP" dirty="0">
              <a:latin typeface="源真ゴシックP Heavy" panose="020B0702020203020207" pitchFamily="50" charset="-128"/>
              <a:ea typeface="源真ゴシックP Heavy" panose="020B0702020203020207" pitchFamily="50" charset="-128"/>
              <a:cs typeface="源真ゴシックP Heavy" panose="020B0702020203020207" pitchFamily="50" charset="-128"/>
            </a:endParaRPr>
          </a:p>
          <a:p>
            <a:pPr algn="l"/>
            <a:endParaRPr lang="en-US" altLang="ja-JP" sz="1100" dirty="0">
              <a:latin typeface="源真ゴシックP Heavy" panose="020B0702020203020207" pitchFamily="50" charset="-128"/>
              <a:ea typeface="源真ゴシックP Heavy" panose="020B0702020203020207" pitchFamily="50" charset="-128"/>
              <a:cs typeface="源真ゴシックP Heavy" panose="020B0702020203020207" pitchFamily="50" charset="-128"/>
            </a:endParaRPr>
          </a:p>
          <a:p>
            <a:pPr algn="r"/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農食健康部会　三浦夏南</a:t>
            </a:r>
          </a:p>
        </p:txBody>
      </p:sp>
    </p:spTree>
    <p:extLst>
      <p:ext uri="{BB962C8B-B14F-4D97-AF65-F5344CB8AC3E}">
        <p14:creationId xmlns:p14="http://schemas.microsoft.com/office/powerpoint/2010/main" val="349783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食と健康の学習会　収支報告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E3334BD-FF2D-FFD4-5A75-B1273082B8BF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収入</a:t>
            </a:r>
            <a:endParaRPr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参加費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36,000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支出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会場費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3,000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 algn="ctr">
              <a:buNone/>
            </a:pPr>
            <a:r>
              <a:rPr lang="en-US" altLang="ja-JP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33,000</a:t>
            </a: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円を次年度に繰り越し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7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令和６年度　事業計画（案）　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E3334BD-FF2D-FFD4-5A75-B1273082B8BF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農法研究開発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6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農士育成事業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食と健康の学習会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自給自足の役割分担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オリジナル田植え歌の制作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72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農法研究開発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E3334BD-FF2D-FFD4-5A75-B1273082B8BF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前年度からの継続だが、令和５年度の研究成果を踏まえ、自給作物を絞り、集中的な研究を行う。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予算　３０万円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3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農士育成事業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E3334BD-FF2D-FFD4-5A75-B1273082B8BF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令和５年度の自給自足研究に基づき、育成人数をできるだけ増加したい。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各参加団体から社員の農士研修生を募集する。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予算　１２０万円 </a:t>
            </a:r>
            <a:r>
              <a:rPr lang="en-US" altLang="ja-JP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/ </a:t>
            </a: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農士１人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前年度からの引き続きで１人分１２０万円は確定済み。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   今年度の募集人数については要相談。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81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食と健康の学習会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E3334BD-FF2D-FFD4-5A75-B1273082B8BF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前年度から引き続き、原さんが担当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農士の必修科目としても採用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詳細は原さんから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予算　０円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55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自給自足の役割分担</a:t>
            </a:r>
            <a:endParaRPr kumimoji="1" lang="ja-JP" altLang="en-US" dirty="0">
              <a:latin typeface="源真ゴシックP Heavy" panose="020B0702020203020207" pitchFamily="50" charset="-128"/>
              <a:ea typeface="源真ゴシックP Heavy" panose="020B0702020203020207" pitchFamily="50" charset="-128"/>
              <a:cs typeface="源真ゴシックP Heavy" panose="020B0702020203020207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E3334BD-FF2D-FFD4-5A75-B1273082B8BF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令和５年度の研究成果を基に、各団体へ自給作物を振り分け集団全体での自給率向上を目指す。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自給の過程で得たノウハウを集団内で共有する。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予算　０円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56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オリジナル田植え歌の作成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E3334BD-FF2D-FFD4-5A75-B1273082B8BF}"/>
              </a:ext>
            </a:extLst>
          </p:cNvPr>
          <p:cNvSpPr txBox="1">
            <a:spLocks/>
          </p:cNvSpPr>
          <p:nvPr/>
        </p:nvSpPr>
        <p:spPr>
          <a:xfrm>
            <a:off x="838200" y="13684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・伝統文化の体現としての農業を実践するため、自治集団オリ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ジナルの田植え歌を作成する。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・歌の作成に当たっては原さんを中心に、既存の田植え歌を収集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研究する。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・予算　０円</a:t>
            </a: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99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令和５年度　事業報告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8897A1-E36E-AA31-3FE5-3505581F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225"/>
            <a:ext cx="10515600" cy="5124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kumimoji="1"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農法研究開発</a:t>
            </a:r>
            <a:endParaRPr kumimoji="1"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自治における農法を開発するための調査・実践・研究開発を行う。→別紙参照</a:t>
            </a:r>
          </a:p>
          <a:p>
            <a:pPr marL="0" indent="0">
              <a:buNone/>
            </a:pPr>
            <a:endParaRPr kumimoji="1" lang="en-US" altLang="ja-JP" sz="26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農士育成事業</a:t>
            </a:r>
            <a:endParaRPr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農法研究開発事業において培った技術を、各団体の現場で活かす「農士」の育成を行う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→事業報告の後、上田さん、今村さんから研修を受けての感想を発表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食と健康の学習会</a:t>
            </a:r>
            <a:endParaRPr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食と健康についての学習講座を企画。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→原さんから発表</a:t>
            </a:r>
          </a:p>
          <a:p>
            <a:endParaRPr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99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2E73B-A32E-8BDE-14CE-EE095CB5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農士育成事業　事業報告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DAC61E-26ED-6494-482D-767B3F68D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農業　むすびの里、とよくも農園の年間農業スケジュールに従い、自治集団の理念に基づ　　　　　　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いた自立自給の農業技能を習得。→年間日程の詳細はスラック参照　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学問　自治を行っていく上で必要な哲学、見識を主に日本の古典に基づいて学習。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毎週火曜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OL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むすびの里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【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古事記、みことのり、武士道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毎週月曜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OL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ひの心を継ぐ会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【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近思録、士規七則、大学、自治論、論語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→詳細はスラックに掲載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武道　自治を行い、共同体を守る胆力を荒谷流武道を通して錬成する。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上田さん→むすびの里にて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今村くん→むすびの里の武道研修に参加し、愛媛にて自学自習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33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40B8323-5B20-8E7E-556A-91ACBB990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237" y="773062"/>
            <a:ext cx="2301889" cy="1895068"/>
          </a:xfrm>
          <a:prstGeom prst="rect">
            <a:avLst/>
          </a:prstGeom>
        </p:spPr>
      </p:pic>
      <p:pic>
        <p:nvPicPr>
          <p:cNvPr id="5" name="図 4" descr="石の塀の上に座っている男性&#10;&#10;低い精度で自動的に生成された説明">
            <a:extLst>
              <a:ext uri="{FF2B5EF4-FFF2-40B4-BE49-F238E27FC236}">
                <a16:creationId xmlns:a16="http://schemas.microsoft.com/office/drawing/2014/main" id="{46293E81-890D-CF13-F087-A5D8BF59A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39382" y="761804"/>
            <a:ext cx="2301887" cy="19175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AD41B38-5206-758A-AAAB-6DD279C50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5689" y="3702510"/>
            <a:ext cx="2526759" cy="1895069"/>
          </a:xfrm>
          <a:prstGeom prst="rect">
            <a:avLst/>
          </a:prstGeom>
        </p:spPr>
      </p:pic>
      <p:pic>
        <p:nvPicPr>
          <p:cNvPr id="7" name="図 6" descr="木, 屋外, 工場, 草 が含まれている画像&#10;&#10;自動的に生成された説明">
            <a:extLst>
              <a:ext uri="{FF2B5EF4-FFF2-40B4-BE49-F238E27FC236}">
                <a16:creationId xmlns:a16="http://schemas.microsoft.com/office/drawing/2014/main" id="{7179BAB6-DF11-0317-6B5C-21E44C3E15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79547" y="3779522"/>
            <a:ext cx="2526757" cy="1706149"/>
          </a:xfrm>
          <a:prstGeom prst="rect">
            <a:avLst/>
          </a:prstGeom>
        </p:spPr>
      </p:pic>
      <p:pic>
        <p:nvPicPr>
          <p:cNvPr id="8" name="図 7" descr="屋外, 人, 男, 乗る が含まれている画像&#10;&#10;自動的に生成された説明">
            <a:extLst>
              <a:ext uri="{FF2B5EF4-FFF2-40B4-BE49-F238E27FC236}">
                <a16:creationId xmlns:a16="http://schemas.microsoft.com/office/drawing/2014/main" id="{7C08433A-B118-A90C-1134-A922EC1FF7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27100" y="857389"/>
            <a:ext cx="2301886" cy="1726415"/>
          </a:xfrm>
          <a:prstGeom prst="rect">
            <a:avLst/>
          </a:prstGeom>
        </p:spPr>
      </p:pic>
      <p:pic>
        <p:nvPicPr>
          <p:cNvPr id="9" name="図 8" descr="屋外, 男, 人, 乗る が含まれている画像&#10;&#10;自動的に生成された説明">
            <a:extLst>
              <a:ext uri="{FF2B5EF4-FFF2-40B4-BE49-F238E27FC236}">
                <a16:creationId xmlns:a16="http://schemas.microsoft.com/office/drawing/2014/main" id="{0A5BAB3F-37B0-7CD7-FE34-4099B9D971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414" y="3685062"/>
            <a:ext cx="2526758" cy="1895070"/>
          </a:xfrm>
          <a:prstGeom prst="rect">
            <a:avLst/>
          </a:prstGeom>
        </p:spPr>
      </p:pic>
      <p:pic>
        <p:nvPicPr>
          <p:cNvPr id="10" name="図 9" descr="天井, 屋内, 建物, 荷物 が含まれている画像&#10;&#10;自動的に生成された説明">
            <a:extLst>
              <a:ext uri="{FF2B5EF4-FFF2-40B4-BE49-F238E27FC236}">
                <a16:creationId xmlns:a16="http://schemas.microsoft.com/office/drawing/2014/main" id="{0BBE693B-3BFA-C3C1-12D1-B0C72BCFD5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236" y="569651"/>
            <a:ext cx="5140994" cy="53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6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1A963AB-47EA-FEEA-BC30-AE11CACFD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567" y="518797"/>
            <a:ext cx="3858865" cy="29675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2620B4-0C2B-EE0B-6CF6-D17100F31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" y="518797"/>
            <a:ext cx="3959306" cy="29688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F5134CD-3AA8-6F76-3E84-A29D19E47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" y="3621023"/>
            <a:ext cx="3959306" cy="29688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2B003CC-70EE-4BE7-43F7-49246EE91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567" y="3621023"/>
            <a:ext cx="3858865" cy="28941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6972AF-9C67-EEFB-B364-1E6C8ABEC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398" y="824144"/>
            <a:ext cx="3906404" cy="52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0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2E73B-A32E-8BDE-14CE-EE095CB5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農法研究開発事業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DAC61E-26ED-6494-482D-767B3F68D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予算</a:t>
            </a:r>
            <a:endParaRPr kumimoji="1"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年間：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30</a:t>
            </a:r>
            <a:r>
              <a:rPr kumimoji="1"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万円</a:t>
            </a:r>
            <a:endParaRPr kumimoji="1"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内訳：調査交通費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2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～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万円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/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月（月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2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～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回の調査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×1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万円）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</a:t>
            </a:r>
            <a:endParaRPr lang="en-US" altLang="ja-JP" sz="32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事業内容</a:t>
            </a:r>
            <a:endParaRPr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自治における農法を開発するための調査・実践・研究開発を行う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予算は研究調査を行うための実費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560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令和５年度　農法研究開発　経費報告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B812F-1C86-C0BB-9C97-85094730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</a:t>
            </a:r>
            <a:r>
              <a:rPr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経費報告</a:t>
            </a:r>
            <a:endParaRPr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ガソリン代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123,950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駐車場代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3,300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移動費　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78,190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研修費　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52,400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宿泊費　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10,740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事務費　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492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　　計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269,072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※</a:t>
            </a:r>
            <a:r>
              <a:rPr lang="ja-JP" altLang="en-US" sz="16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領収書等は事務局に提出済み</a:t>
            </a:r>
            <a:endParaRPr lang="en-US" altLang="ja-JP" sz="16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endParaRPr lang="ja-JP" altLang="en-US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5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農士育成事業　予算</a:t>
            </a:r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8897A1-E36E-AA31-3FE5-3505581FE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農士の生活費</a:t>
            </a: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は</a:t>
            </a:r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年間</a:t>
            </a:r>
            <a:r>
              <a:rPr kumimoji="1" lang="en-US" altLang="ja-JP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120</a:t>
            </a: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万円。</a:t>
            </a:r>
            <a:endParaRPr kumimoji="1"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　　　　　　　　　　　　　　　</a:t>
            </a:r>
            <a:endParaRPr kumimoji="1"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県外での研修にかかる諸経費については、年間会費の余剰から補填。年間</a:t>
            </a:r>
            <a:r>
              <a:rPr kumimoji="1" lang="en-US" altLang="ja-JP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15</a:t>
            </a:r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万円</a:t>
            </a:r>
            <a:r>
              <a:rPr kumimoji="1" lang="en-US" altLang="ja-JP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×2</a:t>
            </a:r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人</a:t>
            </a:r>
            <a:r>
              <a:rPr kumimoji="1" lang="en-US" altLang="ja-JP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=30</a:t>
            </a:r>
            <a:r>
              <a:rPr kumimoji="1"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万。</a:t>
            </a:r>
            <a:endParaRPr kumimoji="1" lang="en-US" altLang="ja-JP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38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4E578-435E-DE8B-BF4D-33764738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農士育成事業　経費報告</a:t>
            </a:r>
            <a:r>
              <a:rPr kumimoji="1" lang="ja-JP" altLang="en-US" dirty="0">
                <a:latin typeface="源真ゴシックP Heavy" panose="020B0702020203020207" pitchFamily="50" charset="-128"/>
                <a:ea typeface="源真ゴシックP Heavy" panose="020B0702020203020207" pitchFamily="50" charset="-128"/>
                <a:cs typeface="源真ゴシックP Heavy" panose="020B0702020203020207" pitchFamily="50" charset="-128"/>
              </a:rPr>
              <a:t>　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6522091-0844-BABE-AF85-70D3E55D1312}"/>
              </a:ext>
            </a:extLst>
          </p:cNvPr>
          <p:cNvSpPr txBox="1">
            <a:spLocks/>
          </p:cNvSpPr>
          <p:nvPr/>
        </p:nvSpPr>
        <p:spPr>
          <a:xfrm>
            <a:off x="5511799" y="1978025"/>
            <a:ext cx="6341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</a:t>
            </a:r>
            <a:r>
              <a:rPr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経費報告（熊野）</a:t>
            </a:r>
            <a:endParaRPr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宿泊費　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7,500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移動費　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7,960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農士生活費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1,000,000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円（むすびの里にて支出）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　　計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1,015,460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6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※</a:t>
            </a:r>
            <a:r>
              <a:rPr lang="ja-JP" altLang="en-US" sz="16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領収書等は事務局に提出済み</a:t>
            </a:r>
            <a:endParaRPr lang="en-US" altLang="ja-JP" sz="16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endParaRPr lang="ja-JP" altLang="en-US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227042-40A9-6D46-DBCC-BEDBA51BF2A9}"/>
              </a:ext>
            </a:extLst>
          </p:cNvPr>
          <p:cNvSpPr txBox="1">
            <a:spLocks/>
          </p:cNvSpPr>
          <p:nvPr/>
        </p:nvSpPr>
        <p:spPr>
          <a:xfrm>
            <a:off x="1134537" y="1978025"/>
            <a:ext cx="38692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</a:t>
            </a:r>
            <a:r>
              <a:rPr lang="ja-JP" altLang="en-US" u="sng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経費報告（愛媛）</a:t>
            </a:r>
            <a:endParaRPr lang="en-US" altLang="ja-JP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ガソリン代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31,204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移動費　　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73,160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農士生活費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900,000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　　　　　計　</a:t>
            </a:r>
            <a:r>
              <a:rPr lang="en-US" altLang="ja-JP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1,004,364</a:t>
            </a:r>
            <a:r>
              <a:rPr lang="ja-JP" altLang="en-US" sz="20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円</a:t>
            </a:r>
            <a:endParaRPr lang="en-US" altLang="ja-JP" sz="20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6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※</a:t>
            </a:r>
            <a:r>
              <a:rPr lang="ja-JP" altLang="en-US" sz="1600" dirty="0">
                <a:latin typeface="源真ゴシック Bold" panose="020B0602020203020207" pitchFamily="50" charset="-128"/>
                <a:ea typeface="源真ゴシック Bold" panose="020B0602020203020207" pitchFamily="50" charset="-128"/>
                <a:cs typeface="源真ゴシック Bold" panose="020B0602020203020207" pitchFamily="50" charset="-128"/>
              </a:rPr>
              <a:t>領収書等は事務局に提出済み</a:t>
            </a:r>
            <a:endParaRPr lang="en-US" altLang="ja-JP" sz="16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  <a:p>
            <a:pPr marL="0" indent="0">
              <a:buNone/>
            </a:pPr>
            <a:endParaRPr lang="ja-JP" altLang="en-US" u="sng" dirty="0">
              <a:latin typeface="源真ゴシック Bold" panose="020B0602020203020207" pitchFamily="50" charset="-128"/>
              <a:ea typeface="源真ゴシック Bold" panose="020B0602020203020207" pitchFamily="50" charset="-128"/>
              <a:cs typeface="源真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26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752</Words>
  <Application>Microsoft Macintosh PowerPoint</Application>
  <PresentationFormat>ワイド画面</PresentationFormat>
  <Paragraphs>125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源真ゴシック Bold</vt:lpstr>
      <vt:lpstr>源真ゴシックP Heavy</vt:lpstr>
      <vt:lpstr>游ゴシック</vt:lpstr>
      <vt:lpstr>游ゴシック Light</vt:lpstr>
      <vt:lpstr>Arial</vt:lpstr>
      <vt:lpstr>Office テーマ</vt:lpstr>
      <vt:lpstr>PowerPoint プレゼンテーション</vt:lpstr>
      <vt:lpstr>令和５年度　事業報告</vt:lpstr>
      <vt:lpstr>農士育成事業　事業報告</vt:lpstr>
      <vt:lpstr>PowerPoint プレゼンテーション</vt:lpstr>
      <vt:lpstr>PowerPoint プレゼンテーション</vt:lpstr>
      <vt:lpstr>農法研究開発事業</vt:lpstr>
      <vt:lpstr>令和５年度　農法研究開発　経費報告</vt:lpstr>
      <vt:lpstr>農士育成事業　予算　</vt:lpstr>
      <vt:lpstr>農士育成事業　経費報告　</vt:lpstr>
      <vt:lpstr>食と健康の学習会　収支報告</vt:lpstr>
      <vt:lpstr>令和６年度　事業計画（案）　</vt:lpstr>
      <vt:lpstr>農法研究開発</vt:lpstr>
      <vt:lpstr>農士育成事業</vt:lpstr>
      <vt:lpstr>食と健康の学習会</vt:lpstr>
      <vt:lpstr>自給自足の役割分担</vt:lpstr>
      <vt:lpstr>オリジナル田植え歌の作成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rich.cloud.farm@gmail.com</dc:creator>
  <cp:lastModifiedBy>三箇淳司</cp:lastModifiedBy>
  <cp:revision>18</cp:revision>
  <dcterms:created xsi:type="dcterms:W3CDTF">2023-03-27T21:11:39Z</dcterms:created>
  <dcterms:modified xsi:type="dcterms:W3CDTF">2023-12-08T08:58:14Z</dcterms:modified>
</cp:coreProperties>
</file>